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62" r:id="rId3"/>
    <p:sldId id="257" r:id="rId4"/>
    <p:sldId id="261" r:id="rId5"/>
    <p:sldId id="258" r:id="rId6"/>
    <p:sldId id="259" r:id="rId7"/>
    <p:sldId id="264" r:id="rId8"/>
    <p:sldId id="260" r:id="rId9"/>
    <p:sldId id="267" r:id="rId10"/>
    <p:sldId id="265" r:id="rId11"/>
    <p:sldId id="268" r:id="rId12"/>
    <p:sldId id="269" r:id="rId13"/>
    <p:sldId id="270" r:id="rId14"/>
    <p:sldId id="272"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4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0921A4FF-16A0-4C88-B946-68F3AD5A27CC}" type="datetimeFigureOut">
              <a:rPr lang="en-US" smtClean="0"/>
              <a:pPr/>
              <a:t>12/11/2013</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2C4E1D8-62AA-4756-862A-C5AFF1B96FE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921A4FF-16A0-4C88-B946-68F3AD5A27CC}"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C4E1D8-62AA-4756-862A-C5AFF1B96FE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0921A4FF-16A0-4C88-B946-68F3AD5A27CC}" type="datetimeFigureOut">
              <a:rPr lang="en-US" smtClean="0"/>
              <a:pPr/>
              <a:t>12/11/2013</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2C4E1D8-62AA-4756-862A-C5AFF1B96FE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921A4FF-16A0-4C88-B946-68F3AD5A27CC}"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2C4E1D8-62AA-4756-862A-C5AFF1B96FEC}"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0921A4FF-16A0-4C88-B946-68F3AD5A27CC}" type="datetimeFigureOut">
              <a:rPr lang="en-US" smtClean="0"/>
              <a:pPr/>
              <a:t>12/11/2013</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2C4E1D8-62AA-4756-862A-C5AFF1B96FEC}"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0921A4FF-16A0-4C88-B946-68F3AD5A27CC}" type="datetimeFigureOut">
              <a:rPr lang="en-US" smtClean="0"/>
              <a:pPr/>
              <a:t>12/11/2013</a:t>
            </a:fld>
            <a:endParaRPr lang="en-US"/>
          </a:p>
        </p:txBody>
      </p:sp>
      <p:sp>
        <p:nvSpPr>
          <p:cNvPr id="10" name="Slide Number Placeholder 9"/>
          <p:cNvSpPr>
            <a:spLocks noGrp="1"/>
          </p:cNvSpPr>
          <p:nvPr>
            <p:ph type="sldNum" sz="quarter" idx="16"/>
          </p:nvPr>
        </p:nvSpPr>
        <p:spPr/>
        <p:txBody>
          <a:bodyPr rtlCol="0"/>
          <a:lstStyle/>
          <a:p>
            <a:fld id="{B2C4E1D8-62AA-4756-862A-C5AFF1B96FEC}"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0921A4FF-16A0-4C88-B946-68F3AD5A27CC}" type="datetimeFigureOut">
              <a:rPr lang="en-US" smtClean="0"/>
              <a:pPr/>
              <a:t>12/11/2013</a:t>
            </a:fld>
            <a:endParaRPr lang="en-US"/>
          </a:p>
        </p:txBody>
      </p:sp>
      <p:sp>
        <p:nvSpPr>
          <p:cNvPr id="12" name="Slide Number Placeholder 11"/>
          <p:cNvSpPr>
            <a:spLocks noGrp="1"/>
          </p:cNvSpPr>
          <p:nvPr>
            <p:ph type="sldNum" sz="quarter" idx="16"/>
          </p:nvPr>
        </p:nvSpPr>
        <p:spPr/>
        <p:txBody>
          <a:bodyPr rtlCol="0"/>
          <a:lstStyle/>
          <a:p>
            <a:fld id="{B2C4E1D8-62AA-4756-862A-C5AFF1B96FEC}"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921A4FF-16A0-4C88-B946-68F3AD5A27CC}" type="datetimeFigureOut">
              <a:rPr lang="en-US" smtClean="0"/>
              <a:pPr/>
              <a:t>12/11/2013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2C4E1D8-62AA-4756-862A-C5AFF1B96FE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21A4FF-16A0-4C88-B946-68F3AD5A27CC}" type="datetimeFigureOut">
              <a:rPr lang="en-US" smtClean="0"/>
              <a:pPr/>
              <a:t>12/11/2013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2C4E1D8-62AA-4756-862A-C5AFF1B96FE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921A4FF-16A0-4C88-B946-68F3AD5A27CC}" type="datetimeFigureOut">
              <a:rPr lang="en-US" smtClean="0"/>
              <a:pPr/>
              <a:t>12/11/2013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2C4E1D8-62AA-4756-862A-C5AFF1B96FEC}"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0921A4FF-16A0-4C88-B946-68F3AD5A27CC}" type="datetimeFigureOut">
              <a:rPr lang="en-US" smtClean="0"/>
              <a:pPr/>
              <a:t>12/11/2013</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2C4E1D8-62AA-4756-862A-C5AFF1B96FEC}"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0921A4FF-16A0-4C88-B946-68F3AD5A27CC}" type="datetimeFigureOut">
              <a:rPr lang="en-US" smtClean="0"/>
              <a:pPr/>
              <a:t>12/11/2013</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2C4E1D8-62AA-4756-862A-C5AFF1B96FE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Is the International Court of Justice Biased?</a:t>
            </a:r>
            <a:br>
              <a:rPr lang="en-US" dirty="0"/>
            </a:br>
            <a:r>
              <a:rPr lang="en-US" sz="2700" dirty="0"/>
              <a:t>Eric A. Posner and Miguel de </a:t>
            </a:r>
            <a:r>
              <a:rPr lang="en-US" sz="2700" dirty="0" err="1"/>
              <a:t>Figueiredo</a:t>
            </a:r>
            <a:r>
              <a:rPr lang="en-US" dirty="0"/>
              <a:t/>
            </a:r>
            <a:br>
              <a:rPr lang="en-US" dirty="0"/>
            </a:br>
            <a:r>
              <a:rPr lang="en-US" sz="2700" dirty="0"/>
              <a:t>December 13, 2004</a:t>
            </a:r>
            <a:r>
              <a:rPr lang="en-US" dirty="0"/>
              <a:t/>
            </a:r>
            <a:br>
              <a:rPr lang="en-US" dirty="0"/>
            </a:br>
            <a:endParaRPr lang="en-US" dirty="0"/>
          </a:p>
        </p:txBody>
      </p:sp>
      <p:sp>
        <p:nvSpPr>
          <p:cNvPr id="3" name="Subtitle 2"/>
          <p:cNvSpPr>
            <a:spLocks noGrp="1"/>
          </p:cNvSpPr>
          <p:nvPr>
            <p:ph type="subTitle" idx="1"/>
          </p:nvPr>
        </p:nvSpPr>
        <p:spPr/>
        <p:txBody>
          <a:bodyPr/>
          <a:lstStyle/>
          <a:p>
            <a:r>
              <a:rPr lang="en-US" dirty="0" smtClean="0"/>
              <a:t>5504640417 </a:t>
            </a:r>
            <a:r>
              <a:rPr lang="en-US" dirty="0" err="1" smtClean="0"/>
              <a:t>Kantheera</a:t>
            </a:r>
            <a:r>
              <a:rPr lang="en-US" dirty="0" smtClean="0"/>
              <a:t> </a:t>
            </a:r>
            <a:r>
              <a:rPr lang="en-US" dirty="0" err="1" smtClean="0"/>
              <a:t>Tipkanjanarat</a:t>
            </a:r>
            <a:endParaRPr lang="en-US" dirty="0"/>
          </a:p>
        </p:txBody>
      </p:sp>
      <p:pic>
        <p:nvPicPr>
          <p:cNvPr id="6" name="Picture 5" descr="accueil_un.gif"/>
          <p:cNvPicPr>
            <a:picLocks noChangeAspect="1"/>
          </p:cNvPicPr>
          <p:nvPr/>
        </p:nvPicPr>
        <p:blipFill>
          <a:blip r:embed="rId2" cstate="print"/>
          <a:stretch>
            <a:fillRect/>
          </a:stretch>
        </p:blipFill>
        <p:spPr>
          <a:xfrm>
            <a:off x="0" y="1612547"/>
            <a:ext cx="9144000" cy="662940"/>
          </a:xfrm>
          <a:prstGeom prst="rect">
            <a:avLst/>
          </a:prstGeom>
        </p:spPr>
      </p:pic>
      <p:pic>
        <p:nvPicPr>
          <p:cNvPr id="1027" name="Picture 3"/>
          <p:cNvPicPr>
            <a:picLocks noChangeAspect="1" noChangeArrowheads="1"/>
          </p:cNvPicPr>
          <p:nvPr/>
        </p:nvPicPr>
        <p:blipFill>
          <a:blip r:embed="rId3" cstate="print"/>
          <a:srcRect l="19612" t="38639" r="20388" b="42541"/>
          <a:stretch>
            <a:fillRect/>
          </a:stretch>
        </p:blipFill>
        <p:spPr bwMode="auto">
          <a:xfrm>
            <a:off x="0" y="0"/>
            <a:ext cx="9144000" cy="16133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graphicFrame>
        <p:nvGraphicFramePr>
          <p:cNvPr id="5" name="Table 4"/>
          <p:cNvGraphicFramePr>
            <a:graphicFrameLocks noGrp="1"/>
          </p:cNvGraphicFramePr>
          <p:nvPr/>
        </p:nvGraphicFramePr>
        <p:xfrm>
          <a:off x="1547664" y="1556792"/>
          <a:ext cx="5904656" cy="2880318"/>
        </p:xfrm>
        <a:graphic>
          <a:graphicData uri="http://schemas.openxmlformats.org/drawingml/2006/table">
            <a:tbl>
              <a:tblPr firstRow="1" bandRow="1">
                <a:tableStyleId>{5C22544A-7EE6-4342-B048-85BDC9FD1C3A}</a:tableStyleId>
              </a:tblPr>
              <a:tblGrid>
                <a:gridCol w="2952328"/>
                <a:gridCol w="2952328"/>
              </a:tblGrid>
              <a:tr h="480053">
                <a:tc>
                  <a:txBody>
                    <a:bodyPr/>
                    <a:lstStyle/>
                    <a:p>
                      <a:pPr algn="ctr"/>
                      <a:r>
                        <a:rPr lang="en-US" dirty="0" smtClean="0"/>
                        <a:t>Judge-Applicant Match</a:t>
                      </a:r>
                      <a:endParaRPr lang="en-US" dirty="0"/>
                    </a:p>
                  </a:txBody>
                  <a:tcPr/>
                </a:tc>
                <a:tc>
                  <a:txBody>
                    <a:bodyPr/>
                    <a:lstStyle/>
                    <a:p>
                      <a:pPr algn="ctr"/>
                      <a:r>
                        <a:rPr lang="en-US" dirty="0" smtClean="0"/>
                        <a:t>Percentage Points</a:t>
                      </a:r>
                      <a:endParaRPr lang="en-US" dirty="0"/>
                    </a:p>
                  </a:txBody>
                  <a:tcPr/>
                </a:tc>
              </a:tr>
              <a:tr h="480053">
                <a:tc>
                  <a:txBody>
                    <a:bodyPr/>
                    <a:lstStyle/>
                    <a:p>
                      <a:pPr algn="ctr"/>
                      <a:r>
                        <a:rPr lang="en-US" dirty="0" smtClean="0"/>
                        <a:t>No match</a:t>
                      </a:r>
                      <a:endParaRPr lang="en-US" dirty="0"/>
                    </a:p>
                  </a:txBody>
                  <a:tcPr/>
                </a:tc>
                <a:tc>
                  <a:txBody>
                    <a:bodyPr/>
                    <a:lstStyle/>
                    <a:p>
                      <a:pPr algn="ctr"/>
                      <a:r>
                        <a:rPr lang="en-US" dirty="0" smtClean="0"/>
                        <a:t>+0</a:t>
                      </a:r>
                      <a:endParaRPr lang="en-US" dirty="0"/>
                    </a:p>
                  </a:txBody>
                  <a:tcPr/>
                </a:tc>
              </a:tr>
              <a:tr h="480053">
                <a:tc>
                  <a:txBody>
                    <a:bodyPr/>
                    <a:lstStyle/>
                    <a:p>
                      <a:pPr algn="ctr"/>
                      <a:r>
                        <a:rPr lang="en-US" dirty="0" smtClean="0"/>
                        <a:t>National</a:t>
                      </a:r>
                      <a:endParaRPr lang="en-US" dirty="0"/>
                    </a:p>
                  </a:txBody>
                  <a:tcPr/>
                </a:tc>
                <a:tc>
                  <a:txBody>
                    <a:bodyPr/>
                    <a:lstStyle/>
                    <a:p>
                      <a:pPr algn="ctr"/>
                      <a:r>
                        <a:rPr lang="en-US" dirty="0" smtClean="0"/>
                        <a:t>+27</a:t>
                      </a:r>
                      <a:endParaRPr lang="en-US" dirty="0"/>
                    </a:p>
                  </a:txBody>
                  <a:tcPr/>
                </a:tc>
              </a:tr>
              <a:tr h="480053">
                <a:tc>
                  <a:txBody>
                    <a:bodyPr/>
                    <a:lstStyle/>
                    <a:p>
                      <a:pPr algn="ctr"/>
                      <a:r>
                        <a:rPr lang="en-US" dirty="0" smtClean="0"/>
                        <a:t>Democracy</a:t>
                      </a:r>
                      <a:endParaRPr lang="en-US" dirty="0"/>
                    </a:p>
                  </a:txBody>
                  <a:tcPr/>
                </a:tc>
                <a:tc>
                  <a:txBody>
                    <a:bodyPr/>
                    <a:lstStyle/>
                    <a:p>
                      <a:pPr algn="ctr"/>
                      <a:r>
                        <a:rPr lang="en-US" dirty="0" smtClean="0"/>
                        <a:t>+25</a:t>
                      </a:r>
                      <a:endParaRPr lang="en-US" dirty="0"/>
                    </a:p>
                  </a:txBody>
                  <a:tcPr/>
                </a:tc>
              </a:tr>
              <a:tr h="480053">
                <a:tc>
                  <a:txBody>
                    <a:bodyPr/>
                    <a:lstStyle/>
                    <a:p>
                      <a:pPr algn="ctr"/>
                      <a:r>
                        <a:rPr lang="en-US" dirty="0" smtClean="0"/>
                        <a:t>GDP per capita</a:t>
                      </a:r>
                      <a:endParaRPr lang="en-US" dirty="0"/>
                    </a:p>
                  </a:txBody>
                  <a:tcPr/>
                </a:tc>
                <a:tc>
                  <a:txBody>
                    <a:bodyPr/>
                    <a:lstStyle/>
                    <a:p>
                      <a:pPr algn="ctr"/>
                      <a:r>
                        <a:rPr lang="en-US" dirty="0" smtClean="0"/>
                        <a:t>+32</a:t>
                      </a:r>
                      <a:endParaRPr lang="en-US" dirty="0"/>
                    </a:p>
                  </a:txBody>
                  <a:tcPr/>
                </a:tc>
              </a:tr>
              <a:tr h="480053">
                <a:tc>
                  <a:txBody>
                    <a:bodyPr/>
                    <a:lstStyle/>
                    <a:p>
                      <a:pPr algn="ctr"/>
                      <a:r>
                        <a:rPr lang="en-US" dirty="0" smtClean="0"/>
                        <a:t>Language</a:t>
                      </a:r>
                      <a:endParaRPr lang="en-US" dirty="0"/>
                    </a:p>
                  </a:txBody>
                  <a:tcPr/>
                </a:tc>
                <a:tc>
                  <a:txBody>
                    <a:bodyPr/>
                    <a:lstStyle/>
                    <a:p>
                      <a:pPr algn="ctr"/>
                      <a:r>
                        <a:rPr lang="en-US" dirty="0" smtClean="0"/>
                        <a:t>+24</a:t>
                      </a:r>
                      <a:endParaRPr lang="en-US" dirty="0"/>
                    </a:p>
                  </a:txBody>
                  <a:tcPr/>
                </a:tc>
              </a:tr>
            </a:tbl>
          </a:graphicData>
        </a:graphic>
      </p:graphicFrame>
      <p:sp>
        <p:nvSpPr>
          <p:cNvPr id="7" name="Content Placeholder 2"/>
          <p:cNvSpPr>
            <a:spLocks noGrp="1"/>
          </p:cNvSpPr>
          <p:nvPr>
            <p:ph sz="quarter" idx="1"/>
          </p:nvPr>
        </p:nvSpPr>
        <p:spPr>
          <a:xfrm>
            <a:off x="611560" y="4797152"/>
            <a:ext cx="8064896" cy="1586880"/>
          </a:xfrm>
        </p:spPr>
        <p:txBody>
          <a:bodyPr>
            <a:normAutofit fontScale="92500" lnSpcReduction="20000"/>
          </a:bodyPr>
          <a:lstStyle/>
          <a:p>
            <a:r>
              <a:rPr lang="en-US" dirty="0" smtClean="0"/>
              <a:t>National bias interferes significantly with the ICJ decisions in various factors. </a:t>
            </a:r>
          </a:p>
          <a:p>
            <a:r>
              <a:rPr lang="en-US" dirty="0" smtClean="0"/>
              <a:t>Judges may not be necessarily consciously biased, psychologically or via selection.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Opinion</a:t>
            </a:r>
            <a:endParaRPr lang="en-US" dirty="0"/>
          </a:p>
        </p:txBody>
      </p:sp>
      <p:sp>
        <p:nvSpPr>
          <p:cNvPr id="3" name="Content Placeholder 2"/>
          <p:cNvSpPr>
            <a:spLocks noGrp="1"/>
          </p:cNvSpPr>
          <p:nvPr>
            <p:ph sz="quarter" idx="1"/>
          </p:nvPr>
        </p:nvSpPr>
        <p:spPr/>
        <p:txBody>
          <a:bodyPr/>
          <a:lstStyle/>
          <a:p>
            <a:r>
              <a:rPr lang="en-US" dirty="0" smtClean="0"/>
              <a:t>Cases filed to ICJ are usually complex and the outcomes are not obvious, judges will have to make normative judgment. </a:t>
            </a:r>
          </a:p>
          <a:p>
            <a:r>
              <a:rPr lang="en-US" dirty="0" smtClean="0"/>
              <a:t>To add on, type of legal system could also be another attribute to study the effects of different systems</a:t>
            </a:r>
          </a:p>
          <a:p>
            <a:pPr>
              <a:buNone/>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Opinion</a:t>
            </a:r>
            <a:endParaRPr lang="en-US" dirty="0"/>
          </a:p>
        </p:txBody>
      </p:sp>
      <p:sp>
        <p:nvSpPr>
          <p:cNvPr id="3" name="Content Placeholder 2"/>
          <p:cNvSpPr>
            <a:spLocks noGrp="1"/>
          </p:cNvSpPr>
          <p:nvPr>
            <p:ph sz="quarter" idx="1"/>
          </p:nvPr>
        </p:nvSpPr>
        <p:spPr/>
        <p:txBody>
          <a:bodyPr/>
          <a:lstStyle/>
          <a:p>
            <a:r>
              <a:rPr lang="en-US" dirty="0" smtClean="0"/>
              <a:t>60 per cent Compliance</a:t>
            </a:r>
          </a:p>
          <a:p>
            <a:r>
              <a:rPr lang="en-US" dirty="0" smtClean="0"/>
              <a:t>Arbitrator to assist disputing parties to create a new contract</a:t>
            </a:r>
          </a:p>
          <a:p>
            <a:r>
              <a:rPr lang="en-US" dirty="0" smtClean="0"/>
              <a:t>According to </a:t>
            </a:r>
            <a:r>
              <a:rPr lang="en-US" dirty="0" err="1" smtClean="0"/>
              <a:t>Coase</a:t>
            </a:r>
            <a:r>
              <a:rPr lang="en-US" dirty="0" smtClean="0"/>
              <a:t> theorem, better defined legal context and lower transaction cost </a:t>
            </a:r>
          </a:p>
          <a:p>
            <a:r>
              <a:rPr lang="en-US" dirty="0" smtClean="0"/>
              <a:t>Private negotiations to achieve economic optimum</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Application – the Temple of </a:t>
            </a:r>
            <a:r>
              <a:rPr lang="en-US" dirty="0" err="1" smtClean="0"/>
              <a:t>Preah</a:t>
            </a:r>
            <a:r>
              <a:rPr lang="en-US" dirty="0" smtClean="0"/>
              <a:t> </a:t>
            </a:r>
            <a:r>
              <a:rPr lang="en-US" dirty="0" err="1" smtClean="0"/>
              <a:t>Vihear</a:t>
            </a:r>
            <a:endParaRPr lang="en-US" dirty="0"/>
          </a:p>
        </p:txBody>
      </p:sp>
      <p:sp>
        <p:nvSpPr>
          <p:cNvPr id="3" name="Content Placeholder 2"/>
          <p:cNvSpPr>
            <a:spLocks noGrp="1"/>
          </p:cNvSpPr>
          <p:nvPr>
            <p:ph sz="quarter" idx="1"/>
          </p:nvPr>
        </p:nvSpPr>
        <p:spPr/>
        <p:txBody>
          <a:bodyPr>
            <a:normAutofit/>
          </a:bodyPr>
          <a:lstStyle/>
          <a:p>
            <a:r>
              <a:rPr lang="en-US" sz="2400" i="1" dirty="0" smtClean="0"/>
              <a:t>" Temple of </a:t>
            </a:r>
            <a:r>
              <a:rPr lang="en-US" sz="2400" i="1" dirty="0" err="1" smtClean="0"/>
              <a:t>Preah</a:t>
            </a:r>
            <a:r>
              <a:rPr lang="en-US" sz="2400" i="1" dirty="0" smtClean="0"/>
              <a:t> </a:t>
            </a:r>
            <a:r>
              <a:rPr lang="en-US" sz="2400" i="1" dirty="0" err="1" smtClean="0"/>
              <a:t>Vihear</a:t>
            </a:r>
            <a:r>
              <a:rPr lang="en-US" sz="2400" i="1" dirty="0" smtClean="0"/>
              <a:t> a UNESCO world heritage site - Cambodia and Thailand must co-operate to protect the site - Each State under obligation not to take any deliberate measures which might damage Temple - Access to Temple from the Cambodian plain to be ensured.”</a:t>
            </a:r>
          </a:p>
          <a:p>
            <a:endParaRPr lang="en-US" sz="2800" dirty="0"/>
          </a:p>
        </p:txBody>
      </p:sp>
      <p:pic>
        <p:nvPicPr>
          <p:cNvPr id="24578" name="Picture 2" descr="http://aredheadincambodia.files.wordpress.com/2012/07/preah-vihear.gif"/>
          <p:cNvPicPr>
            <a:picLocks noChangeAspect="1" noChangeArrowheads="1"/>
          </p:cNvPicPr>
          <p:nvPr/>
        </p:nvPicPr>
        <p:blipFill>
          <a:blip r:embed="rId2" cstate="print"/>
          <a:srcRect t="10500"/>
          <a:stretch>
            <a:fillRect/>
          </a:stretch>
        </p:blipFill>
        <p:spPr bwMode="auto">
          <a:xfrm>
            <a:off x="4572000" y="3827310"/>
            <a:ext cx="4572000" cy="3068960"/>
          </a:xfrm>
          <a:prstGeom prst="rect">
            <a:avLst/>
          </a:prstGeom>
          <a:noFill/>
        </p:spPr>
      </p:pic>
      <p:pic>
        <p:nvPicPr>
          <p:cNvPr id="24580" name="Picture 4" descr="http://3.bp.blogspot.com/-4W51hXQ0H00/TgEVTYGmIDI/AAAAAAAAN9Y/4fp_IKS9BAQ/s1600/1582%2B-%2BPrasat%2BPreah%2BVihear%2B-%2BCambodia.JPG"/>
          <p:cNvPicPr>
            <a:picLocks noChangeAspect="1" noChangeArrowheads="1"/>
          </p:cNvPicPr>
          <p:nvPr/>
        </p:nvPicPr>
        <p:blipFill>
          <a:blip r:embed="rId3" cstate="print"/>
          <a:srcRect/>
          <a:stretch>
            <a:fillRect/>
          </a:stretch>
        </p:blipFill>
        <p:spPr bwMode="auto">
          <a:xfrm>
            <a:off x="0" y="3826497"/>
            <a:ext cx="4572000" cy="3048001"/>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Application – the Temple of </a:t>
            </a:r>
            <a:r>
              <a:rPr lang="en-US" dirty="0" err="1" smtClean="0"/>
              <a:t>Preah</a:t>
            </a:r>
            <a:r>
              <a:rPr lang="en-US" dirty="0" smtClean="0"/>
              <a:t> </a:t>
            </a:r>
            <a:r>
              <a:rPr lang="en-US" dirty="0" err="1" smtClean="0"/>
              <a:t>Vihear</a:t>
            </a:r>
            <a:endParaRPr lang="en-US" dirty="0"/>
          </a:p>
        </p:txBody>
      </p:sp>
      <p:sp>
        <p:nvSpPr>
          <p:cNvPr id="3" name="Content Placeholder 2"/>
          <p:cNvSpPr>
            <a:spLocks noGrp="1"/>
          </p:cNvSpPr>
          <p:nvPr>
            <p:ph sz="quarter" idx="1"/>
          </p:nvPr>
        </p:nvSpPr>
        <p:spPr/>
        <p:txBody>
          <a:bodyPr/>
          <a:lstStyle/>
          <a:p>
            <a:r>
              <a:rPr lang="en-US" i="1" dirty="0" smtClean="0"/>
              <a:t>Verdict biased towards UNESCO Alignment</a:t>
            </a:r>
          </a:p>
          <a:p>
            <a:r>
              <a:rPr lang="en-US" i="1" dirty="0" smtClean="0"/>
              <a:t>Able to negotiate the “vicinity”</a:t>
            </a:r>
          </a:p>
          <a:p>
            <a:r>
              <a:rPr lang="en-US" i="1" dirty="0" smtClean="0"/>
              <a:t>Possibly, a trans-boundary heritage site </a:t>
            </a:r>
            <a:endParaRPr lang="en-US" dirty="0" smtClean="0"/>
          </a:p>
          <a:p>
            <a:endParaRPr lang="en-US" dirty="0"/>
          </a:p>
        </p:txBody>
      </p:sp>
      <p:pic>
        <p:nvPicPr>
          <p:cNvPr id="22530" name="Picture 2" descr="http://www.vowpailin.com/wp-content/uploads/2012/11/11920121552748.jpg"/>
          <p:cNvPicPr>
            <a:picLocks noChangeAspect="1" noChangeArrowheads="1"/>
          </p:cNvPicPr>
          <p:nvPr/>
        </p:nvPicPr>
        <p:blipFill>
          <a:blip r:embed="rId2" cstate="print"/>
          <a:srcRect/>
          <a:stretch>
            <a:fillRect/>
          </a:stretch>
        </p:blipFill>
        <p:spPr bwMode="auto">
          <a:xfrm>
            <a:off x="2267744" y="3429000"/>
            <a:ext cx="4572000" cy="28575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
          </p:nvPr>
        </p:nvSpPr>
        <p:spPr/>
        <p:txBody>
          <a:bodyPr/>
          <a:lstStyle/>
          <a:p>
            <a:endParaRPr lang="en-US"/>
          </a:p>
        </p:txBody>
      </p:sp>
      <p:pic>
        <p:nvPicPr>
          <p:cNvPr id="23554" name="Picture 2" descr="http://www.cityofcarver.com/wp-content/uploads/2013/09/thank-you-road-sign.jpg"/>
          <p:cNvPicPr>
            <a:picLocks noChangeAspect="1" noChangeArrowheads="1"/>
          </p:cNvPicPr>
          <p:nvPr/>
        </p:nvPicPr>
        <p:blipFill>
          <a:blip r:embed="rId2" cstate="print"/>
          <a:srcRect/>
          <a:stretch>
            <a:fillRect/>
          </a:stretch>
        </p:blipFill>
        <p:spPr bwMode="auto">
          <a:xfrm>
            <a:off x="0" y="0"/>
            <a:ext cx="9139942" cy="6858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
          </p:nvPr>
        </p:nvSpPr>
        <p:spPr/>
        <p:txBody>
          <a:bodyPr/>
          <a:lstStyle/>
          <a:p>
            <a:r>
              <a:rPr lang="en-US" dirty="0" smtClean="0"/>
              <a:t>Background</a:t>
            </a:r>
            <a:endParaRPr lang="en-US" dirty="0" smtClean="0"/>
          </a:p>
          <a:p>
            <a:r>
              <a:rPr lang="en-US" dirty="0" smtClean="0"/>
              <a:t>Judges</a:t>
            </a:r>
            <a:endParaRPr lang="en-US" dirty="0" smtClean="0"/>
          </a:p>
          <a:p>
            <a:r>
              <a:rPr lang="en-US" dirty="0" smtClean="0"/>
              <a:t>Objectives </a:t>
            </a:r>
            <a:r>
              <a:rPr lang="en-US" dirty="0" smtClean="0"/>
              <a:t>of Study</a:t>
            </a:r>
          </a:p>
          <a:p>
            <a:r>
              <a:rPr lang="en-US" dirty="0" smtClean="0"/>
              <a:t>Hypothesis</a:t>
            </a:r>
          </a:p>
          <a:p>
            <a:r>
              <a:rPr lang="en-US" dirty="0" smtClean="0"/>
              <a:t>Results</a:t>
            </a:r>
          </a:p>
          <a:p>
            <a:r>
              <a:rPr lang="en-US" dirty="0" smtClean="0"/>
              <a:t>Opinion</a:t>
            </a:r>
          </a:p>
          <a:p>
            <a:r>
              <a:rPr lang="en-US" dirty="0" smtClean="0"/>
              <a:t>Application</a:t>
            </a:r>
          </a:p>
          <a:p>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International Court of Justice (ICJ)</a:t>
            </a:r>
            <a:endParaRPr lang="en-US" dirty="0"/>
          </a:p>
        </p:txBody>
      </p:sp>
      <p:sp>
        <p:nvSpPr>
          <p:cNvPr id="3" name="Content Placeholder 2"/>
          <p:cNvSpPr>
            <a:spLocks noGrp="1"/>
          </p:cNvSpPr>
          <p:nvPr>
            <p:ph sz="quarter" idx="1"/>
          </p:nvPr>
        </p:nvSpPr>
        <p:spPr/>
        <p:txBody>
          <a:bodyPr>
            <a:normAutofit/>
          </a:bodyPr>
          <a:lstStyle/>
          <a:p>
            <a:r>
              <a:rPr lang="en-US" dirty="0" smtClean="0"/>
              <a:t>The principal judicial organ of the United Nations </a:t>
            </a:r>
          </a:p>
          <a:p>
            <a:r>
              <a:rPr lang="en-US" dirty="0" smtClean="0"/>
              <a:t>Its role is to settle, in accordance with international law, legal disputes submitted to it by States and to give advisory opinions on legal questions referred to it by authorized United Nations organs and specialized agencies. </a:t>
            </a:r>
          </a:p>
          <a:p>
            <a:endParaRPr lang="en-US" dirty="0"/>
          </a:p>
        </p:txBody>
      </p:sp>
      <p:pic>
        <p:nvPicPr>
          <p:cNvPr id="5122" name="Picture 2" descr="http://www.epacha.org/siteimages/imagesCABCCYVN%20UN%20LOGO.jpg"/>
          <p:cNvPicPr>
            <a:picLocks noChangeAspect="1" noChangeArrowheads="1"/>
          </p:cNvPicPr>
          <p:nvPr/>
        </p:nvPicPr>
        <p:blipFill>
          <a:blip r:embed="rId2" cstate="print"/>
          <a:srcRect/>
          <a:stretch>
            <a:fillRect/>
          </a:stretch>
        </p:blipFill>
        <p:spPr bwMode="auto">
          <a:xfrm>
            <a:off x="1691680" y="4581128"/>
            <a:ext cx="2324100" cy="1971676"/>
          </a:xfrm>
          <a:prstGeom prst="rect">
            <a:avLst/>
          </a:prstGeom>
          <a:noFill/>
        </p:spPr>
      </p:pic>
      <p:pic>
        <p:nvPicPr>
          <p:cNvPr id="7" name="Picture 3"/>
          <p:cNvPicPr>
            <a:picLocks noChangeAspect="1" noChangeArrowheads="1"/>
          </p:cNvPicPr>
          <p:nvPr/>
        </p:nvPicPr>
        <p:blipFill>
          <a:blip r:embed="rId3" cstate="print"/>
          <a:srcRect l="44415" t="38639" r="44718" b="42541"/>
          <a:stretch>
            <a:fillRect/>
          </a:stretch>
        </p:blipFill>
        <p:spPr bwMode="auto">
          <a:xfrm>
            <a:off x="4804568" y="4512847"/>
            <a:ext cx="2287711" cy="22285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Judges</a:t>
            </a:r>
            <a:endParaRPr lang="en-US" dirty="0"/>
          </a:p>
        </p:txBody>
      </p:sp>
      <p:sp>
        <p:nvSpPr>
          <p:cNvPr id="3" name="Content Placeholder 2"/>
          <p:cNvSpPr>
            <a:spLocks noGrp="1"/>
          </p:cNvSpPr>
          <p:nvPr>
            <p:ph sz="quarter" idx="1"/>
          </p:nvPr>
        </p:nvSpPr>
        <p:spPr/>
        <p:txBody>
          <a:bodyPr/>
          <a:lstStyle/>
          <a:p>
            <a:r>
              <a:rPr lang="en-US" dirty="0" smtClean="0"/>
              <a:t>Fifteen judges nominated by states and voted by the Security Council and the General Assembly. </a:t>
            </a:r>
          </a:p>
          <a:p>
            <a:r>
              <a:rPr lang="en-US" dirty="0" smtClean="0"/>
              <a:t>Ad Hoc Judge - a State party to a case does not have a judge of its nationality on the Bench may choose a person to sit as judge </a:t>
            </a:r>
            <a:r>
              <a:rPr lang="en-US" i="1" dirty="0" smtClean="0"/>
              <a:t>ad hoc</a:t>
            </a:r>
            <a:r>
              <a:rPr lang="en-US" dirty="0" smtClean="0"/>
              <a:t> in that specific case </a:t>
            </a:r>
          </a:p>
          <a:p>
            <a:endParaRPr lang="en-US" dirty="0"/>
          </a:p>
        </p:txBody>
      </p:sp>
      <p:pic>
        <p:nvPicPr>
          <p:cNvPr id="4" name="Picture 3" descr="icjthai.jpg"/>
          <p:cNvPicPr>
            <a:picLocks noChangeAspect="1"/>
          </p:cNvPicPr>
          <p:nvPr/>
        </p:nvPicPr>
        <p:blipFill>
          <a:blip r:embed="rId2" cstate="print"/>
          <a:stretch>
            <a:fillRect/>
          </a:stretch>
        </p:blipFill>
        <p:spPr>
          <a:xfrm>
            <a:off x="-1" y="4437112"/>
            <a:ext cx="3643477" cy="2420888"/>
          </a:xfrm>
          <a:prstGeom prst="rect">
            <a:avLst/>
          </a:prstGeom>
        </p:spPr>
      </p:pic>
      <p:pic>
        <p:nvPicPr>
          <p:cNvPr id="5" name="Picture 4" descr="25cd05c5-050f-44d3-ba7b-fda1c00cd896_ICJ.jpg"/>
          <p:cNvPicPr>
            <a:picLocks noChangeAspect="1"/>
          </p:cNvPicPr>
          <p:nvPr/>
        </p:nvPicPr>
        <p:blipFill>
          <a:blip r:embed="rId3" cstate="print"/>
          <a:stretch>
            <a:fillRect/>
          </a:stretch>
        </p:blipFill>
        <p:spPr>
          <a:xfrm>
            <a:off x="3635896" y="4440665"/>
            <a:ext cx="3638129" cy="2417335"/>
          </a:xfrm>
          <a:prstGeom prst="rect">
            <a:avLst/>
          </a:prstGeom>
        </p:spPr>
      </p:pic>
      <p:pic>
        <p:nvPicPr>
          <p:cNvPr id="4098" name="Picture 2" descr="http://www.itlos.org/typo3temp/pics/ed23a486cd.jpg"/>
          <p:cNvPicPr>
            <a:picLocks noChangeAspect="1" noChangeArrowheads="1"/>
          </p:cNvPicPr>
          <p:nvPr/>
        </p:nvPicPr>
        <p:blipFill>
          <a:blip r:embed="rId4" cstate="print"/>
          <a:srcRect t="6893" b="8506"/>
          <a:stretch>
            <a:fillRect/>
          </a:stretch>
        </p:blipFill>
        <p:spPr bwMode="auto">
          <a:xfrm>
            <a:off x="7236296" y="4437112"/>
            <a:ext cx="1907704" cy="242088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r>
              <a:rPr lang="en-US" dirty="0" smtClean="0"/>
              <a:t>of Study</a:t>
            </a:r>
            <a:endParaRPr lang="en-US" dirty="0"/>
          </a:p>
        </p:txBody>
      </p:sp>
      <p:sp>
        <p:nvSpPr>
          <p:cNvPr id="3" name="Content Placeholder 2"/>
          <p:cNvSpPr>
            <a:spLocks noGrp="1"/>
          </p:cNvSpPr>
          <p:nvPr>
            <p:ph sz="quarter" idx="1"/>
          </p:nvPr>
        </p:nvSpPr>
        <p:spPr/>
        <p:txBody>
          <a:bodyPr>
            <a:normAutofit/>
          </a:bodyPr>
          <a:lstStyle/>
          <a:p>
            <a:r>
              <a:rPr lang="en-US" dirty="0" smtClean="0"/>
              <a:t>Examine the ICJ judges’ voting pattern to determine whether judges are biased or not by classifying states into blocs- based on region, wealth, culture, military, political alliances, and similar factors</a:t>
            </a:r>
          </a:p>
          <a:p>
            <a:r>
              <a:rPr lang="en-US" dirty="0" smtClean="0"/>
              <a:t>Observe if judges favor states that belong to the same bloc as their home state.  </a:t>
            </a:r>
          </a:p>
          <a:p>
            <a:endParaRPr lang="en-US" dirty="0"/>
          </a:p>
        </p:txBody>
      </p:sp>
      <p:pic>
        <p:nvPicPr>
          <p:cNvPr id="3074" name="Picture 2" descr="http://upload.wikimedia.org/wikipedia/en/4/43/ActiveBlocs.PNG"/>
          <p:cNvPicPr>
            <a:picLocks noChangeAspect="1" noChangeArrowheads="1"/>
          </p:cNvPicPr>
          <p:nvPr/>
        </p:nvPicPr>
        <p:blipFill>
          <a:blip r:embed="rId2" cstate="print"/>
          <a:srcRect/>
          <a:stretch>
            <a:fillRect/>
          </a:stretch>
        </p:blipFill>
        <p:spPr bwMode="auto">
          <a:xfrm>
            <a:off x="2042148" y="4365104"/>
            <a:ext cx="4903746" cy="249289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Identity</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National identity interfere with the decision-making in three aspects- psychological, economic and via selection effect. </a:t>
            </a:r>
          </a:p>
          <a:p>
            <a:r>
              <a:rPr lang="en-US" dirty="0" smtClean="0"/>
              <a:t>Strong psychological bond with their country and a fixed point of view. </a:t>
            </a:r>
          </a:p>
          <a:p>
            <a:r>
              <a:rPr lang="en-US" dirty="0" smtClean="0"/>
              <a:t>Economic motivations of reappointment or future benefits.</a:t>
            </a:r>
          </a:p>
          <a:p>
            <a:r>
              <a:rPr lang="en-US" dirty="0" smtClean="0"/>
              <a:t>States to choose impartial judges who happen to hold a certain view of legal principles that tends to favor appointing states.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Hypothesis</a:t>
            </a:r>
            <a:endParaRPr lang="en-US" dirty="0"/>
          </a:p>
        </p:txBody>
      </p:sp>
      <p:sp>
        <p:nvSpPr>
          <p:cNvPr id="3" name="Content Placeholder 2"/>
          <p:cNvSpPr>
            <a:spLocks noGrp="1"/>
          </p:cNvSpPr>
          <p:nvPr>
            <p:ph sz="quarter" idx="1"/>
          </p:nvPr>
        </p:nvSpPr>
        <p:spPr/>
        <p:txBody>
          <a:bodyPr>
            <a:normAutofit/>
          </a:bodyPr>
          <a:lstStyle/>
          <a:p>
            <a:r>
              <a:rPr lang="en-US" dirty="0" smtClean="0"/>
              <a:t>The hypothesis is that ICJ judges vote in favor for the party who appointed them or whose strategic interest is closely aligned with the judge’s home state. Several alignments include region, military, wealth, democracy, culture and UN organization.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 Party Judges</a:t>
            </a:r>
            <a:endParaRPr lang="en-US" dirty="0"/>
          </a:p>
        </p:txBody>
      </p:sp>
      <p:sp>
        <p:nvSpPr>
          <p:cNvPr id="3" name="Content Placeholder 2"/>
          <p:cNvSpPr>
            <a:spLocks noGrp="1"/>
          </p:cNvSpPr>
          <p:nvPr>
            <p:ph sz="quarter" idx="1"/>
          </p:nvPr>
        </p:nvSpPr>
        <p:spPr>
          <a:xfrm>
            <a:off x="179512" y="4797152"/>
            <a:ext cx="8153400" cy="4495800"/>
          </a:xfrm>
        </p:spPr>
        <p:txBody>
          <a:bodyPr>
            <a:normAutofit/>
          </a:bodyPr>
          <a:lstStyle/>
          <a:p>
            <a:r>
              <a:rPr lang="en-US" dirty="0" smtClean="0"/>
              <a:t>Still, ICJ in total may deliver impartial decisions as the vote of party judges between applicants and respondents may cancel out and other non-party states may be unbiased. </a:t>
            </a:r>
          </a:p>
          <a:p>
            <a:endParaRPr lang="en-US" dirty="0"/>
          </a:p>
        </p:txBody>
      </p:sp>
      <p:pic>
        <p:nvPicPr>
          <p:cNvPr id="1025" name="Picture 1"/>
          <p:cNvPicPr>
            <a:picLocks noChangeAspect="1" noChangeArrowheads="1"/>
          </p:cNvPicPr>
          <p:nvPr/>
        </p:nvPicPr>
        <p:blipFill>
          <a:blip r:embed="rId2" cstate="print"/>
          <a:srcRect l="16770" t="31600" r="18026" b="31440"/>
          <a:stretch>
            <a:fillRect/>
          </a:stretch>
        </p:blipFill>
        <p:spPr bwMode="auto">
          <a:xfrm>
            <a:off x="0" y="1628800"/>
            <a:ext cx="9144000" cy="2915478"/>
          </a:xfrm>
          <a:prstGeom prst="rect">
            <a:avLst/>
          </a:prstGeom>
          <a:noFill/>
          <a:ln w="9525">
            <a:noFill/>
            <a:miter lim="800000"/>
            <a:headEnd/>
            <a:tailEnd/>
          </a:ln>
        </p:spPr>
      </p:pic>
      <p:sp>
        <p:nvSpPr>
          <p:cNvPr id="7" name="Right Arrow 6"/>
          <p:cNvSpPr/>
          <p:nvPr/>
        </p:nvSpPr>
        <p:spPr>
          <a:xfrm>
            <a:off x="3923928" y="3717032"/>
            <a:ext cx="432048" cy="21602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 name="Right Arrow 8"/>
          <p:cNvSpPr/>
          <p:nvPr/>
        </p:nvSpPr>
        <p:spPr>
          <a:xfrm>
            <a:off x="3923928" y="4077072"/>
            <a:ext cx="432048"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7380312" y="3717032"/>
            <a:ext cx="432048" cy="21602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Right Arrow 10"/>
          <p:cNvSpPr/>
          <p:nvPr/>
        </p:nvSpPr>
        <p:spPr>
          <a:xfrm>
            <a:off x="7380312" y="4077072"/>
            <a:ext cx="432048"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 – Non-party Judges</a:t>
            </a:r>
            <a:endParaRPr lang="en-US" dirty="0"/>
          </a:p>
        </p:txBody>
      </p:sp>
      <p:sp>
        <p:nvSpPr>
          <p:cNvPr id="3" name="Content Placeholder 2"/>
          <p:cNvSpPr>
            <a:spLocks noGrp="1"/>
          </p:cNvSpPr>
          <p:nvPr>
            <p:ph sz="quarter" idx="1"/>
          </p:nvPr>
        </p:nvSpPr>
        <p:spPr>
          <a:xfrm>
            <a:off x="539552" y="4610100"/>
            <a:ext cx="8153400" cy="4495800"/>
          </a:xfrm>
        </p:spPr>
        <p:txBody>
          <a:bodyPr/>
          <a:lstStyle/>
          <a:p>
            <a:r>
              <a:rPr lang="en-US" dirty="0" smtClean="0"/>
              <a:t>Results also show that when the judge’s state and one party belong in the same bloc and the other party does not, the judge is more likely to vote for the former. </a:t>
            </a:r>
            <a:endParaRPr lang="en-US" dirty="0"/>
          </a:p>
        </p:txBody>
      </p:sp>
      <p:pic>
        <p:nvPicPr>
          <p:cNvPr id="21506" name="Picture 2"/>
          <p:cNvPicPr>
            <a:picLocks noChangeAspect="1" noChangeArrowheads="1"/>
          </p:cNvPicPr>
          <p:nvPr/>
        </p:nvPicPr>
        <p:blipFill>
          <a:blip r:embed="rId2" cstate="print"/>
          <a:srcRect l="28582" t="18160" r="27476" b="19681"/>
          <a:stretch>
            <a:fillRect/>
          </a:stretch>
        </p:blipFill>
        <p:spPr bwMode="auto">
          <a:xfrm>
            <a:off x="827584" y="1628800"/>
            <a:ext cx="3800854" cy="3024336"/>
          </a:xfrm>
          <a:prstGeom prst="rect">
            <a:avLst/>
          </a:prstGeom>
          <a:noFill/>
          <a:ln w="9525">
            <a:noFill/>
            <a:miter lim="800000"/>
            <a:headEnd/>
            <a:tailEnd/>
          </a:ln>
        </p:spPr>
      </p:pic>
      <p:pic>
        <p:nvPicPr>
          <p:cNvPr id="21507" name="Picture 3"/>
          <p:cNvPicPr>
            <a:picLocks noChangeAspect="1" noChangeArrowheads="1"/>
          </p:cNvPicPr>
          <p:nvPr/>
        </p:nvPicPr>
        <p:blipFill>
          <a:blip r:embed="rId3" cstate="print"/>
          <a:srcRect l="29055" t="22360" r="27948" b="16321"/>
          <a:stretch>
            <a:fillRect/>
          </a:stretch>
        </p:blipFill>
        <p:spPr bwMode="auto">
          <a:xfrm>
            <a:off x="4717002" y="1628800"/>
            <a:ext cx="3680300" cy="295232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150</TotalTime>
  <Words>565</Words>
  <Application>Microsoft Office PowerPoint</Application>
  <PresentationFormat>นำเสนอทางหน้าจอ (4:3)</PresentationFormat>
  <Paragraphs>59</Paragraphs>
  <Slides>15</Slides>
  <Notes>0</Notes>
  <HiddenSlides>0</HiddenSlides>
  <MMClips>0</MMClips>
  <ScaleCrop>false</ScaleCrop>
  <HeadingPairs>
    <vt:vector size="4" baseType="variant">
      <vt:variant>
        <vt:lpstr>ชุดรูปแบบ</vt:lpstr>
      </vt:variant>
      <vt:variant>
        <vt:i4>1</vt:i4>
      </vt:variant>
      <vt:variant>
        <vt:lpstr>ชื่อเรื่องภาพนิ่ง</vt:lpstr>
      </vt:variant>
      <vt:variant>
        <vt:i4>15</vt:i4>
      </vt:variant>
    </vt:vector>
  </HeadingPairs>
  <TitlesOfParts>
    <vt:vector size="16" baseType="lpstr">
      <vt:lpstr>Median</vt:lpstr>
      <vt:lpstr>Is the International Court of Justice Biased? Eric A. Posner and Miguel de Figueiredo December 13, 2004 </vt:lpstr>
      <vt:lpstr>Agenda</vt:lpstr>
      <vt:lpstr>International Court of Justice (ICJ)</vt:lpstr>
      <vt:lpstr>Judges</vt:lpstr>
      <vt:lpstr>Objectives of Study</vt:lpstr>
      <vt:lpstr>National Identity</vt:lpstr>
      <vt:lpstr>Hypothesis</vt:lpstr>
      <vt:lpstr>Results – Party Judges</vt:lpstr>
      <vt:lpstr>Result – Non-party Judges</vt:lpstr>
      <vt:lpstr>Results</vt:lpstr>
      <vt:lpstr>Opinion</vt:lpstr>
      <vt:lpstr>Opinion</vt:lpstr>
      <vt:lpstr>Application – the Temple of Preah Vihear</vt:lpstr>
      <vt:lpstr>Application – the Temple of Preah Vihear</vt:lpstr>
      <vt:lpstr>งานนำเสนอ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ImageY</dc:creator>
  <cp:lastModifiedBy>tulib</cp:lastModifiedBy>
  <cp:revision>18</cp:revision>
  <dcterms:created xsi:type="dcterms:W3CDTF">2013-11-29T05:07:05Z</dcterms:created>
  <dcterms:modified xsi:type="dcterms:W3CDTF">2013-12-11T09:47:13Z</dcterms:modified>
</cp:coreProperties>
</file>